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 varScale="1">
        <p:scale>
          <a:sx n="90" d="100"/>
          <a:sy n="90" d="100"/>
        </p:scale>
        <p:origin x="23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7A9B45-3367-9DE5-FA5D-694B50C9A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744C67-E4E9-AABB-BC91-228E579FE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30B972-92A1-3F55-563D-19C01C28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CB0A13-44E0-2B13-5407-3088EAB9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E1593C-B87F-423B-AF8B-5477559F1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57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164FA0-7CD3-1C57-737C-0AA98034C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C88CE6B-D84A-AA7E-FD28-EB32A77FB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9FF0AD-7E8E-DD78-ACEC-29EC57843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0ABD0B-BCB1-3C47-0043-A91B86E6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5EBBB25-6491-0DE1-7D29-1D246BF40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0388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A6F25B5-DFB5-7269-EDCC-3AF1A8BE8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F56B94-40A3-1F0C-BA98-2EF98C740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9D6CF9-084D-7EFF-E92F-5C3D45582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D1C982-58EE-7721-446D-CD0463ECA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A09A13-AD1A-0A30-AF16-B104FEC23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538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C3733-9AD4-605C-A004-32D94DA41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4DC67B-9F47-F9FD-E2B3-A2003BDD5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AC2B32-65E8-EC6D-688E-950EA2367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FBD080-334A-92B1-7039-D21F8BAB9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67613C-B962-FDF0-465E-1E5590CC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89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A8D95A-85C3-4594-726C-5A281923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67E884-70C7-6902-D0A6-88B1984A4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9596F3-E9C8-9EE6-95B4-4C0CF5B0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53E8D6-0AED-5676-9477-87AF1316A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B9DBCC-5C6A-A644-F5DA-A4439B20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17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2307AA-A78F-DA5A-F551-B82A4FEB5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D9E634-CA1D-9225-B4F1-49754D5FF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5A8072-EE4D-401F-E1DC-F94E33774A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40CBB4-636F-C19B-F534-4A6317A5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960F9DF-178A-57D9-A63F-320F2ED8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49BBA4F-5ADE-28E1-3EBF-9BE5C110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157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1BFAC-48E3-3940-DE95-EBB2B9C9B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FB3F74-E83F-36BE-006E-8E5F4F4D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55ADAB-F5D8-3DC8-48D6-813846CB9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2E3DA0-CD3F-C1B6-D603-568BD143A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A0711BF-CE18-ADFC-087A-B4BE8822B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05B7E80-D3B4-7F74-A54D-1391B4729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6BA2772-A627-C761-A278-0A852B42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0D4BB62-F6D6-F3FE-7154-C408B8EC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27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E2C009-E7A3-350D-13A9-F3BFC93D5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FC8625-F1A5-2948-F5C2-D8FE387CA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571384-5DFE-E569-59DD-DEAFB0181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CB7D327-3723-938E-8EAD-B3D80A08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631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0FBFA1-C754-CF3A-43BE-255801772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5EAD95-6D04-FB9A-9536-8A50FDB1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8809EC-44FB-5746-1100-982974B8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153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3DE113-699F-9FFC-AD83-DB98FC1A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9889C5-F5EA-783E-9730-E1AB89CA5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98A50D-ED94-BD46-082C-4E344DA79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EBAAE05-A6C0-B01E-AA88-F1539E30A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3C6B5BF-5ABC-E16F-ABB5-10040106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A39D04-42CF-0117-77C7-00F4685A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04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4B5EC5-B6F3-8702-0B81-89C72F395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DFBB5C5-B7F6-E85E-BAF0-7D371C678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56B891-0AB0-758D-D6A3-0E6D5EF13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C0BE934-04FF-BF67-F01D-ACA42E9A7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CFA315-4520-649C-CC93-D91BDDB21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D28A9B-D5E5-7640-2F99-42732EAB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102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517D328-C46E-5A02-04F6-5AAD175AC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DA4EA2-FC93-2204-5150-8C0C8FEFB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C90047-B526-B762-84F3-56C75CF56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8B067-CCE9-F54B-B961-E869DD9298C7}" type="datetimeFigureOut">
              <a:rPr lang="de-DE" smtClean="0"/>
              <a:t>20.10.23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326881-85E8-E48F-850A-1779276A6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FB683F-A8AC-05EB-9B47-0030A55F6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B8DCE-AB78-0F46-9D5C-656D3AA8CEF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07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1EFCDE-76B7-96B4-65EF-EE2533C82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263" y="457201"/>
            <a:ext cx="10658475" cy="1771650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IHRSA European </a:t>
            </a:r>
            <a:r>
              <a:rPr lang="de-DE" dirty="0" err="1">
                <a:solidFill>
                  <a:schemeClr val="accent1"/>
                </a:solidFill>
              </a:rPr>
              <a:t>Congress</a:t>
            </a:r>
            <a:r>
              <a:rPr lang="de-DE" dirty="0">
                <a:solidFill>
                  <a:schemeClr val="accent1"/>
                </a:solidFill>
              </a:rPr>
              <a:t> 2023 </a:t>
            </a:r>
            <a:r>
              <a:rPr lang="de-DE" dirty="0" err="1">
                <a:solidFill>
                  <a:schemeClr val="accent1"/>
                </a:solidFill>
              </a:rPr>
              <a:t>Lisbon</a:t>
            </a:r>
            <a:r>
              <a:rPr lang="de-DE" dirty="0">
                <a:solidFill>
                  <a:schemeClr val="accent1"/>
                </a:solidFill>
              </a:rPr>
              <a:t>, Portugal: A </a:t>
            </a:r>
            <a:r>
              <a:rPr lang="de-DE" dirty="0" err="1">
                <a:solidFill>
                  <a:schemeClr val="accent1"/>
                </a:solidFill>
              </a:rPr>
              <a:t>brief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summary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22E2AE-B99F-3049-04E6-AD005419D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3164"/>
            <a:ext cx="9144000" cy="571500"/>
          </a:xfrm>
        </p:spPr>
        <p:txBody>
          <a:bodyPr/>
          <a:lstStyle/>
          <a:p>
            <a:r>
              <a:rPr lang="de-DE" dirty="0"/>
              <a:t>Hans </a:t>
            </a:r>
            <a:r>
              <a:rPr lang="de-DE" dirty="0" err="1"/>
              <a:t>Muench</a:t>
            </a:r>
            <a:r>
              <a:rPr lang="de-DE" dirty="0"/>
              <a:t>, </a:t>
            </a:r>
            <a:r>
              <a:rPr lang="de-DE" dirty="0" err="1"/>
              <a:t>Switzerland</a:t>
            </a:r>
            <a:r>
              <a:rPr lang="de-DE" dirty="0"/>
              <a:t> (</a:t>
            </a:r>
            <a:r>
              <a:rPr lang="de-DE" dirty="0" err="1"/>
              <a:t>www.hans-muench.com</a:t>
            </a:r>
            <a:r>
              <a:rPr lang="de-DE" dirty="0"/>
              <a:t>)</a:t>
            </a:r>
          </a:p>
        </p:txBody>
      </p:sp>
      <p:pic>
        <p:nvPicPr>
          <p:cNvPr id="5" name="Grafik 4" descr="Ein Bild, das draußen, Himmel, Wolke, Straße enthält.&#10;&#10;Automatisch generierte Beschreibung">
            <a:extLst>
              <a:ext uri="{FF2B5EF4-FFF2-40B4-BE49-F238E27FC236}">
                <a16:creationId xmlns:a16="http://schemas.microsoft.com/office/drawing/2014/main" id="{978FC71D-723E-278C-F542-62EF079E7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3014664"/>
            <a:ext cx="7772400" cy="5829300"/>
          </a:xfrm>
          <a:prstGeom prst="rect">
            <a:avLst/>
          </a:prstGeom>
        </p:spPr>
      </p:pic>
      <p:pic>
        <p:nvPicPr>
          <p:cNvPr id="7" name="Grafik 6" descr="Ein Bild, das Text, Medien, Screenshot, Im Haus enthält.&#10;&#10;Automatisch generierte Beschreibung">
            <a:extLst>
              <a:ext uri="{FF2B5EF4-FFF2-40B4-BE49-F238E27FC236}">
                <a16:creationId xmlns:a16="http://schemas.microsoft.com/office/drawing/2014/main" id="{4B0BF907-E843-C630-13CA-A3EA9A83B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862" y="3014664"/>
            <a:ext cx="6724649" cy="50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21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093E3-D541-A876-56EF-EC297EE28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9" y="79371"/>
            <a:ext cx="11025187" cy="1020767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chemeClr val="accent1"/>
                </a:solidFill>
              </a:rPr>
              <a:t>Fitness Technology Landscape – Sander van der Born</a:t>
            </a:r>
          </a:p>
        </p:txBody>
      </p:sp>
      <p:pic>
        <p:nvPicPr>
          <p:cNvPr id="5" name="Inhaltsplatzhalter 4" descr="Ein Bild, das Text, Elektronik, Anzeigegerät, Multimedia enthält.&#10;&#10;Automatisch generierte Beschreibung">
            <a:extLst>
              <a:ext uri="{FF2B5EF4-FFF2-40B4-BE49-F238E27FC236}">
                <a16:creationId xmlns:a16="http://schemas.microsoft.com/office/drawing/2014/main" id="{391FFB6F-0748-E642-3EEE-4ADFE31A7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6251" y="857250"/>
            <a:ext cx="7677149" cy="6000750"/>
          </a:xfrm>
        </p:spPr>
      </p:pic>
      <p:pic>
        <p:nvPicPr>
          <p:cNvPr id="7" name="Grafik 6" descr="Ein Bild, das Text, Anzeigegerät, Screenshot, Multimedia enthält.&#10;&#10;Automatisch generierte Beschreibung">
            <a:extLst>
              <a:ext uri="{FF2B5EF4-FFF2-40B4-BE49-F238E27FC236}">
                <a16:creationId xmlns:a16="http://schemas.microsoft.com/office/drawing/2014/main" id="{ED18DD2D-B76D-793C-8BA8-69CA6586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092" y="857250"/>
            <a:ext cx="7270755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22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5CA37-084F-97CD-019A-99368E74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The Fitness Industry Leader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2023 – Juan del Rio Nieto, Viva </a:t>
            </a:r>
            <a:r>
              <a:rPr lang="de-DE" dirty="0" err="1">
                <a:solidFill>
                  <a:schemeClr val="accent1"/>
                </a:solidFill>
              </a:rPr>
              <a:t>Gym</a:t>
            </a:r>
            <a:r>
              <a:rPr lang="de-DE" dirty="0">
                <a:solidFill>
                  <a:schemeClr val="accent1"/>
                </a:solidFill>
              </a:rPr>
              <a:t> Group</a:t>
            </a:r>
          </a:p>
        </p:txBody>
      </p:sp>
      <p:pic>
        <p:nvPicPr>
          <p:cNvPr id="5" name="Inhaltsplatzhalter 4" descr="Ein Bild, das Text, Screenshot, Software, Betriebssystem enthält.&#10;&#10;Automatisch generierte Beschreibung">
            <a:extLst>
              <a:ext uri="{FF2B5EF4-FFF2-40B4-BE49-F238E27FC236}">
                <a16:creationId xmlns:a16="http://schemas.microsoft.com/office/drawing/2014/main" id="{85497212-CBAA-197D-EE51-CA2085259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43088"/>
            <a:ext cx="4973109" cy="5014911"/>
          </a:xfrm>
        </p:spPr>
      </p:pic>
      <p:pic>
        <p:nvPicPr>
          <p:cNvPr id="7" name="Grafik 6" descr="Ein Bild, das Text, Whiteboard, Screenshot, Präsentation enthält.&#10;&#10;Automatisch generierte Beschreibung">
            <a:extLst>
              <a:ext uri="{FF2B5EF4-FFF2-40B4-BE49-F238E27FC236}">
                <a16:creationId xmlns:a16="http://schemas.microsoft.com/office/drawing/2014/main" id="{8BCC2A53-F1C7-520C-4B0B-9E68FCAB2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109" y="1843088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08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66FE3-6E04-1811-EE3A-3B84731B8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2" y="279399"/>
            <a:ext cx="6577013" cy="792163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accent1"/>
                </a:solidFill>
              </a:rPr>
              <a:t>Sponsor Showcase and Networking</a:t>
            </a:r>
          </a:p>
        </p:txBody>
      </p:sp>
      <p:pic>
        <p:nvPicPr>
          <p:cNvPr id="5" name="Inhaltsplatzhalter 4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FF43A3F8-F46A-D0AE-17EB-35DDB8E2F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3125" y="3049588"/>
            <a:ext cx="5790452" cy="4351338"/>
          </a:xfrm>
        </p:spPr>
      </p:pic>
      <p:pic>
        <p:nvPicPr>
          <p:cNvPr id="7" name="Grafik 6" descr="Ein Bild, das Person, Menschliches Gesicht, Im Haus, Kleidung enthält.&#10;&#10;Automatisch generierte Beschreibung">
            <a:extLst>
              <a:ext uri="{FF2B5EF4-FFF2-40B4-BE49-F238E27FC236}">
                <a16:creationId xmlns:a16="http://schemas.microsoft.com/office/drawing/2014/main" id="{E0E8044C-19CF-D26B-50CF-29CECB72D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1390107"/>
            <a:ext cx="7772400" cy="5839368"/>
          </a:xfrm>
          <a:prstGeom prst="rect">
            <a:avLst/>
          </a:prstGeom>
        </p:spPr>
      </p:pic>
      <p:pic>
        <p:nvPicPr>
          <p:cNvPr id="9" name="Grafik 8" descr="Ein Bild, das Menschliches Gesicht, Kleidung, Person, Mann enthält.&#10;&#10;Automatisch generierte Beschreibung">
            <a:extLst>
              <a:ext uri="{FF2B5EF4-FFF2-40B4-BE49-F238E27FC236}">
                <a16:creationId xmlns:a16="http://schemas.microsoft.com/office/drawing/2014/main" id="{38617B43-5BBC-2C5A-4167-A33A479FE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8100" y="-2293938"/>
            <a:ext cx="48768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20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6E26E-CF9F-61A4-38DE-7E1BBC67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Club Tours: </a:t>
            </a:r>
            <a:r>
              <a:rPr lang="de-DE" dirty="0" err="1">
                <a:solidFill>
                  <a:schemeClr val="accent1"/>
                </a:solidFill>
              </a:rPr>
              <a:t>Solinca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Bhout</a:t>
            </a:r>
            <a:r>
              <a:rPr lang="de-DE" dirty="0">
                <a:solidFill>
                  <a:schemeClr val="accent1"/>
                </a:solidFill>
              </a:rPr>
              <a:t> and </a:t>
            </a:r>
            <a:r>
              <a:rPr lang="de-DE" dirty="0" err="1">
                <a:solidFill>
                  <a:schemeClr val="accent1"/>
                </a:solidFill>
              </a:rPr>
              <a:t>more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5" name="Inhaltsplatzhalter 4" descr="Ein Bild, das Kleidung, Person, Im Haus, Decke enthält.&#10;&#10;Automatisch generierte Beschreibung">
            <a:extLst>
              <a:ext uri="{FF2B5EF4-FFF2-40B4-BE49-F238E27FC236}">
                <a16:creationId xmlns:a16="http://schemas.microsoft.com/office/drawing/2014/main" id="{316A8809-3871-D963-6AC4-95FAC29D9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57325"/>
            <a:ext cx="5801784" cy="5400675"/>
          </a:xfrm>
        </p:spPr>
      </p:pic>
      <p:pic>
        <p:nvPicPr>
          <p:cNvPr id="7" name="Grafik 6" descr="Ein Bild, das Sporthalle, Trainingsausrüstung, Im Haus, körperliche Fitness enthält.&#10;&#10;Automatisch generierte Beschreibung">
            <a:extLst>
              <a:ext uri="{FF2B5EF4-FFF2-40B4-BE49-F238E27FC236}">
                <a16:creationId xmlns:a16="http://schemas.microsoft.com/office/drawing/2014/main" id="{5AC90166-0837-4461-40CC-798F8AFA8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425" y="1457325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44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7A9F3-E5FA-9846-D6CE-EE1BD60FC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First European </a:t>
            </a:r>
            <a:r>
              <a:rPr lang="de-DE" dirty="0" err="1">
                <a:solidFill>
                  <a:schemeClr val="accent1"/>
                </a:solidFill>
              </a:rPr>
              <a:t>Congress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since</a:t>
            </a:r>
            <a:r>
              <a:rPr lang="de-DE" dirty="0">
                <a:solidFill>
                  <a:schemeClr val="accent1"/>
                </a:solidFill>
              </a:rPr>
              <a:t> 2019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CFAA8C-1082-5E1D-2249-29FE33484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Smart Summit was </a:t>
            </a:r>
            <a:r>
              <a:rPr lang="de-DE" dirty="0" err="1"/>
              <a:t>held</a:t>
            </a:r>
            <a:r>
              <a:rPr lang="de-DE" dirty="0"/>
              <a:t> parallel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ISPO </a:t>
            </a:r>
            <a:r>
              <a:rPr lang="de-DE" dirty="0" err="1"/>
              <a:t>event</a:t>
            </a:r>
            <a:r>
              <a:rPr lang="de-DE" dirty="0"/>
              <a:t> in Munich 2021</a:t>
            </a:r>
          </a:p>
          <a:p>
            <a:r>
              <a:rPr lang="de-DE" dirty="0" err="1"/>
              <a:t>Lisbon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hosted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Congress</a:t>
            </a:r>
            <a:r>
              <a:rPr lang="de-DE" dirty="0"/>
              <a:t> </a:t>
            </a:r>
            <a:r>
              <a:rPr lang="de-DE" dirty="0" err="1"/>
              <a:t>before</a:t>
            </a:r>
            <a:endParaRPr lang="de-DE" dirty="0"/>
          </a:p>
          <a:p>
            <a:r>
              <a:rPr lang="de-DE" dirty="0" err="1"/>
              <a:t>Despite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calendar</a:t>
            </a:r>
            <a:r>
              <a:rPr lang="de-DE" dirty="0"/>
              <a:t>, 350 </a:t>
            </a:r>
            <a:r>
              <a:rPr lang="de-DE" dirty="0" err="1"/>
              <a:t>attendees</a:t>
            </a:r>
            <a:r>
              <a:rPr lang="de-DE" dirty="0"/>
              <a:t> and </a:t>
            </a:r>
            <a:r>
              <a:rPr lang="de-DE" dirty="0" err="1"/>
              <a:t>over</a:t>
            </a:r>
            <a:r>
              <a:rPr lang="de-DE" dirty="0"/>
              <a:t> 20 </a:t>
            </a:r>
            <a:r>
              <a:rPr lang="de-DE" dirty="0" err="1"/>
              <a:t>sponsors</a:t>
            </a:r>
            <a:r>
              <a:rPr lang="de-DE" dirty="0"/>
              <a:t> </a:t>
            </a:r>
            <a:r>
              <a:rPr lang="de-DE" dirty="0" err="1"/>
              <a:t>came</a:t>
            </a:r>
            <a:r>
              <a:rPr lang="de-DE" dirty="0"/>
              <a:t> </a:t>
            </a:r>
            <a:r>
              <a:rPr lang="de-DE" dirty="0" err="1"/>
              <a:t>together</a:t>
            </a:r>
            <a:endParaRPr lang="de-DE" dirty="0"/>
          </a:p>
          <a:p>
            <a:r>
              <a:rPr lang="de-DE" dirty="0"/>
              <a:t>High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presentations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Microsoft, McKinsey, KPMG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speakers</a:t>
            </a:r>
            <a:r>
              <a:rPr lang="de-DE" dirty="0"/>
              <a:t> (Juan del Rey, Alan Leach, Sander van der Born, </a:t>
            </a:r>
            <a:r>
              <a:rPr lang="de-DE" dirty="0" err="1"/>
              <a:t>panel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European </a:t>
            </a:r>
            <a:r>
              <a:rPr lang="de-DE" dirty="0" err="1"/>
              <a:t>leaders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Norway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Portugal, and </a:t>
            </a:r>
            <a:r>
              <a:rPr lang="de-DE" dirty="0" err="1"/>
              <a:t>sales</a:t>
            </a:r>
            <a:r>
              <a:rPr lang="de-DE" dirty="0"/>
              <a:t> </a:t>
            </a:r>
            <a:r>
              <a:rPr lang="de-DE" dirty="0" err="1"/>
              <a:t>maestro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Ireland</a:t>
            </a:r>
            <a:r>
              <a:rPr lang="de-DE" dirty="0"/>
              <a:t>, Alan Leach)</a:t>
            </a:r>
          </a:p>
          <a:p>
            <a:r>
              <a:rPr lang="de-DE" dirty="0"/>
              <a:t>Early </a:t>
            </a:r>
            <a:r>
              <a:rPr lang="de-DE" dirty="0" err="1"/>
              <a:t>morning</a:t>
            </a:r>
            <a:r>
              <a:rPr lang="de-DE" dirty="0"/>
              <a:t> </a:t>
            </a:r>
            <a:r>
              <a:rPr lang="de-DE" dirty="0" err="1"/>
              <a:t>exercise</a:t>
            </a:r>
            <a:r>
              <a:rPr lang="de-DE" dirty="0"/>
              <a:t> (</a:t>
            </a:r>
            <a:r>
              <a:rPr lang="de-DE" dirty="0" err="1"/>
              <a:t>harbour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/</a:t>
            </a:r>
            <a:r>
              <a:rPr lang="de-DE" dirty="0" err="1"/>
              <a:t>walk</a:t>
            </a:r>
            <a:r>
              <a:rPr lang="de-DE" dirty="0"/>
              <a:t>, </a:t>
            </a:r>
            <a:r>
              <a:rPr lang="de-DE" dirty="0" err="1"/>
              <a:t>gym</a:t>
            </a:r>
            <a:r>
              <a:rPr lang="de-DE" dirty="0"/>
              <a:t>, </a:t>
            </a:r>
            <a:r>
              <a:rPr lang="de-DE" dirty="0" err="1"/>
              <a:t>outdoor</a:t>
            </a:r>
            <a:r>
              <a:rPr lang="de-DE" dirty="0"/>
              <a:t>)</a:t>
            </a:r>
          </a:p>
          <a:p>
            <a:r>
              <a:rPr lang="de-DE" dirty="0"/>
              <a:t>Networking </a:t>
            </a:r>
            <a:r>
              <a:rPr lang="de-DE" dirty="0" err="1"/>
              <a:t>receptions</a:t>
            </a:r>
            <a:r>
              <a:rPr lang="de-DE" dirty="0"/>
              <a:t> and </a:t>
            </a:r>
            <a:r>
              <a:rPr lang="de-DE" dirty="0" err="1"/>
              <a:t>lunches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sponsor </a:t>
            </a:r>
            <a:r>
              <a:rPr lang="de-DE" dirty="0" err="1"/>
              <a:t>showcase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95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2D50D-8965-B875-6635-FC99B72A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365125"/>
            <a:ext cx="10635343" cy="1325563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chemeClr val="accent1"/>
                </a:solidFill>
              </a:rPr>
              <a:t>Opening </a:t>
            </a:r>
            <a:r>
              <a:rPr lang="de-DE" dirty="0" err="1">
                <a:solidFill>
                  <a:schemeClr val="accent1"/>
                </a:solidFill>
              </a:rPr>
              <a:t>day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sessions</a:t>
            </a:r>
            <a:r>
              <a:rPr lang="de-DE" dirty="0">
                <a:solidFill>
                  <a:schemeClr val="accent1"/>
                </a:solidFill>
              </a:rPr>
              <a:t>: </a:t>
            </a:r>
            <a:r>
              <a:rPr lang="de-DE" sz="4000" dirty="0">
                <a:solidFill>
                  <a:schemeClr val="accent1"/>
                </a:solidFill>
              </a:rPr>
              <a:t>Intro IHRSA </a:t>
            </a:r>
            <a:r>
              <a:rPr lang="de-DE" sz="4000" dirty="0" err="1">
                <a:solidFill>
                  <a:schemeClr val="accent1"/>
                </a:solidFill>
              </a:rPr>
              <a:t>President</a:t>
            </a:r>
            <a:r>
              <a:rPr lang="de-DE" sz="4000" dirty="0">
                <a:solidFill>
                  <a:schemeClr val="accent1"/>
                </a:solidFill>
              </a:rPr>
              <a:t> Liz Clark / Generative AI: The Potential </a:t>
            </a:r>
            <a:r>
              <a:rPr lang="de-DE" sz="4000" dirty="0" err="1">
                <a:solidFill>
                  <a:schemeClr val="accent1"/>
                </a:solidFill>
              </a:rPr>
              <a:t>of</a:t>
            </a:r>
            <a:r>
              <a:rPr lang="de-DE" sz="4000" dirty="0">
                <a:solidFill>
                  <a:schemeClr val="accent1"/>
                </a:solidFill>
              </a:rPr>
              <a:t> </a:t>
            </a:r>
            <a:r>
              <a:rPr lang="de-DE" sz="4000" dirty="0" err="1">
                <a:solidFill>
                  <a:schemeClr val="accent1"/>
                </a:solidFill>
              </a:rPr>
              <a:t>ChatGPT</a:t>
            </a:r>
            <a:r>
              <a:rPr lang="de-DE" sz="4000" dirty="0">
                <a:solidFill>
                  <a:schemeClr val="accent1"/>
                </a:solidFill>
              </a:rPr>
              <a:t> in Sports</a:t>
            </a:r>
            <a:br>
              <a:rPr lang="de-DE" sz="4000" dirty="0"/>
            </a:br>
            <a:endParaRPr lang="de-DE" sz="4000" dirty="0"/>
          </a:p>
        </p:txBody>
      </p:sp>
      <p:pic>
        <p:nvPicPr>
          <p:cNvPr id="5" name="Inhaltsplatzhalter 4" descr="Ein Bild, das Im Haus, Stuhl, Tagung, Konferenzsaal enthält.&#10;&#10;Automatisch generierte Beschreibung">
            <a:extLst>
              <a:ext uri="{FF2B5EF4-FFF2-40B4-BE49-F238E27FC236}">
                <a16:creationId xmlns:a16="http://schemas.microsoft.com/office/drawing/2014/main" id="{65A99639-E7C2-9332-59E1-E59ACB50B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296" y="2114552"/>
            <a:ext cx="6380690" cy="4785518"/>
          </a:xfrm>
        </p:spPr>
      </p:pic>
      <p:pic>
        <p:nvPicPr>
          <p:cNvPr id="7" name="Grafik 6" descr="Ein Bild, das Text, Anzeigegerät, Display, Multimedia enthält.&#10;&#10;Automatisch generierte Beschreibung">
            <a:extLst>
              <a:ext uri="{FF2B5EF4-FFF2-40B4-BE49-F238E27FC236}">
                <a16:creationId xmlns:a16="http://schemas.microsoft.com/office/drawing/2014/main" id="{5FF11930-8645-7676-2ABD-0C163F007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51" y="2028827"/>
            <a:ext cx="6437838" cy="4828379"/>
          </a:xfrm>
          <a:prstGeom prst="rect">
            <a:avLst/>
          </a:prstGeom>
        </p:spPr>
      </p:pic>
      <p:pic>
        <p:nvPicPr>
          <p:cNvPr id="8" name="Inhaltsplatzhalter 4" descr="Ein Bild, das Im Haus, Stuhl, Tagung, Konferenzsaal enthält.&#10;&#10;Automatisch generierte Beschreibung">
            <a:extLst>
              <a:ext uri="{FF2B5EF4-FFF2-40B4-BE49-F238E27FC236}">
                <a16:creationId xmlns:a16="http://schemas.microsoft.com/office/drawing/2014/main" id="{11B6310F-018A-F132-31AE-7738BDE3C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596" y="2028827"/>
            <a:ext cx="6494990" cy="48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5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99822-E410-CECC-B896-AAA436DDB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Portugal </a:t>
            </a:r>
            <a:r>
              <a:rPr lang="de-DE" dirty="0" err="1">
                <a:solidFill>
                  <a:schemeClr val="accent1"/>
                </a:solidFill>
              </a:rPr>
              <a:t>Activo</a:t>
            </a:r>
            <a:r>
              <a:rPr lang="de-DE" dirty="0">
                <a:solidFill>
                  <a:schemeClr val="accent1"/>
                </a:solidFill>
              </a:rPr>
              <a:t> Initiatives – Ana </a:t>
            </a:r>
            <a:r>
              <a:rPr lang="de-DE" dirty="0" err="1">
                <a:solidFill>
                  <a:schemeClr val="accent1"/>
                </a:solidFill>
              </a:rPr>
              <a:t>Damaso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5" name="Inhaltsplatzhalter 4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AE79898F-5835-AD6F-0BBE-C6258F6A9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53961"/>
            <a:ext cx="10515600" cy="3894666"/>
          </a:xfrm>
        </p:spPr>
      </p:pic>
    </p:spTree>
    <p:extLst>
      <p:ext uri="{BB962C8B-B14F-4D97-AF65-F5344CB8AC3E}">
        <p14:creationId xmlns:p14="http://schemas.microsoft.com/office/powerpoint/2010/main" val="2078921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91D95F-74DE-A22A-766D-B5F7531B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Wednesday 18.10.23: Early </a:t>
            </a:r>
            <a:r>
              <a:rPr lang="de-DE" dirty="0" err="1">
                <a:solidFill>
                  <a:schemeClr val="accent1"/>
                </a:solidFill>
              </a:rPr>
              <a:t>morning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workout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5" name="Inhaltsplatzhalter 4" descr="Ein Bild, das Person, Menschliches Gesicht, Kleidung, Lächeln enthält.&#10;&#10;Automatisch generierte Beschreibung">
            <a:extLst>
              <a:ext uri="{FF2B5EF4-FFF2-40B4-BE49-F238E27FC236}">
                <a16:creationId xmlns:a16="http://schemas.microsoft.com/office/drawing/2014/main" id="{B7644917-F292-F2F2-3F3B-FCBC1D7C3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6662"/>
            <a:ext cx="5801784" cy="4351338"/>
          </a:xfrm>
        </p:spPr>
      </p:pic>
      <p:pic>
        <p:nvPicPr>
          <p:cNvPr id="7" name="Grafik 6" descr="Ein Bild, das draußen, Gelände, Person, Menschen enthält.&#10;&#10;Automatisch generierte Beschreibung">
            <a:extLst>
              <a:ext uri="{FF2B5EF4-FFF2-40B4-BE49-F238E27FC236}">
                <a16:creationId xmlns:a16="http://schemas.microsoft.com/office/drawing/2014/main" id="{1ADBCF14-78A5-9494-0179-AE4CF1D6D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346" y="2506662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78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180D1D-7F9C-577E-DA31-B811FF798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1"/>
                </a:solidFill>
              </a:rPr>
              <a:t>From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Good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to</a:t>
            </a:r>
            <a:r>
              <a:rPr lang="de-DE" dirty="0">
                <a:solidFill>
                  <a:schemeClr val="accent1"/>
                </a:solidFill>
              </a:rPr>
              <a:t> Great – Pete Cohan / </a:t>
            </a:r>
            <a:r>
              <a:rPr lang="de-DE" dirty="0" err="1">
                <a:solidFill>
                  <a:schemeClr val="accent1"/>
                </a:solidFill>
              </a:rPr>
              <a:t>Around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Europe in 60 </a:t>
            </a:r>
            <a:r>
              <a:rPr lang="de-DE" dirty="0" err="1">
                <a:solidFill>
                  <a:schemeClr val="accent1"/>
                </a:solidFill>
              </a:rPr>
              <a:t>minutes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panel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discussion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5" name="Inhaltsplatzhalter 4" descr="Ein Bild, das Mann, Kleidung, Präsentation, Tagung enthält.&#10;&#10;Automatisch generierte Beschreibung">
            <a:extLst>
              <a:ext uri="{FF2B5EF4-FFF2-40B4-BE49-F238E27FC236}">
                <a16:creationId xmlns:a16="http://schemas.microsoft.com/office/drawing/2014/main" id="{B1830C0E-CD0D-911C-0E69-E015A7F4A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46646"/>
            <a:ext cx="6815138" cy="5111354"/>
          </a:xfrm>
        </p:spPr>
      </p:pic>
      <p:pic>
        <p:nvPicPr>
          <p:cNvPr id="7" name="Grafik 6" descr="Ein Bild, das Text, Menschliches Gesicht, Mann, Kleidung enthält.&#10;&#10;Automatisch generierte Beschreibung">
            <a:extLst>
              <a:ext uri="{FF2B5EF4-FFF2-40B4-BE49-F238E27FC236}">
                <a16:creationId xmlns:a16="http://schemas.microsoft.com/office/drawing/2014/main" id="{06C43200-D047-B02E-A6F5-29AEBA6DB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860" y="1746646"/>
            <a:ext cx="6815139" cy="511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3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A829A-654B-B094-D68A-BB76858F8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1"/>
            <a:ext cx="10515600" cy="1005685"/>
          </a:xfrm>
        </p:spPr>
        <p:txBody>
          <a:bodyPr/>
          <a:lstStyle/>
          <a:p>
            <a:r>
              <a:rPr lang="de-DE" dirty="0" err="1">
                <a:solidFill>
                  <a:schemeClr val="accent1"/>
                </a:solidFill>
              </a:rPr>
              <a:t>GenZ</a:t>
            </a:r>
            <a:r>
              <a:rPr lang="de-DE" dirty="0">
                <a:solidFill>
                  <a:schemeClr val="accent1"/>
                </a:solidFill>
              </a:rPr>
              <a:t> &amp; </a:t>
            </a:r>
            <a:r>
              <a:rPr lang="de-DE" dirty="0" err="1">
                <a:solidFill>
                  <a:schemeClr val="accent1"/>
                </a:solidFill>
              </a:rPr>
              <a:t>Millenials</a:t>
            </a:r>
            <a:r>
              <a:rPr lang="de-DE" dirty="0">
                <a:solidFill>
                  <a:schemeClr val="accent1"/>
                </a:solidFill>
              </a:rPr>
              <a:t> – Silke Hensel, RSC</a:t>
            </a:r>
          </a:p>
        </p:txBody>
      </p:sp>
      <p:pic>
        <p:nvPicPr>
          <p:cNvPr id="7" name="Grafik 6" descr="Ein Bild, das Text, Person, Präsentation, Medien enthält.&#10;&#10;Automatisch generierte Beschreibung">
            <a:extLst>
              <a:ext uri="{FF2B5EF4-FFF2-40B4-BE49-F238E27FC236}">
                <a16:creationId xmlns:a16="http://schemas.microsoft.com/office/drawing/2014/main" id="{E86294A3-A6B7-8827-2E55-74EDE9F97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084" y="1027906"/>
            <a:ext cx="7772400" cy="5829300"/>
          </a:xfrm>
          <a:prstGeom prst="rect">
            <a:avLst/>
          </a:prstGeom>
        </p:spPr>
      </p:pic>
      <p:pic>
        <p:nvPicPr>
          <p:cNvPr id="5" name="Inhaltsplatzhalter 4" descr="Ein Bild, das Text, Kleidung, Schuhwerk, Frau enthält.&#10;&#10;Automatisch generierte Beschreibung">
            <a:extLst>
              <a:ext uri="{FF2B5EF4-FFF2-40B4-BE49-F238E27FC236}">
                <a16:creationId xmlns:a16="http://schemas.microsoft.com/office/drawing/2014/main" id="{01B2DFBF-AB5A-ECE2-2CF2-772BFC165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027906"/>
            <a:ext cx="7807913" cy="5829300"/>
          </a:xfrm>
        </p:spPr>
      </p:pic>
    </p:spTree>
    <p:extLst>
      <p:ext uri="{BB962C8B-B14F-4D97-AF65-F5344CB8AC3E}">
        <p14:creationId xmlns:p14="http://schemas.microsoft.com/office/powerpoint/2010/main" val="2534726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9F01D-DA07-6B08-F2A8-677FD054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641"/>
            <a:ext cx="10515600" cy="935041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McKinsey Session: Game-</a:t>
            </a:r>
            <a:r>
              <a:rPr lang="de-DE" dirty="0" err="1">
                <a:solidFill>
                  <a:schemeClr val="accent1"/>
                </a:solidFill>
              </a:rPr>
              <a:t>changing</a:t>
            </a:r>
            <a:r>
              <a:rPr lang="de-DE" dirty="0">
                <a:solidFill>
                  <a:schemeClr val="accent1"/>
                </a:solidFill>
              </a:rPr>
              <a:t> Trends</a:t>
            </a:r>
          </a:p>
        </p:txBody>
      </p:sp>
      <p:pic>
        <p:nvPicPr>
          <p:cNvPr id="5" name="Inhaltsplatzhalter 4" descr="Ein Bild, das Text, Kleidung, Menschliches Gesicht, Screenshot enthält.&#10;&#10;Automatisch generierte Beschreibung">
            <a:extLst>
              <a:ext uri="{FF2B5EF4-FFF2-40B4-BE49-F238E27FC236}">
                <a16:creationId xmlns:a16="http://schemas.microsoft.com/office/drawing/2014/main" id="{DB4CF264-B0E1-3B79-1C7C-5E41617DB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914401"/>
            <a:ext cx="7924800" cy="5943600"/>
          </a:xfrm>
        </p:spPr>
      </p:pic>
      <p:pic>
        <p:nvPicPr>
          <p:cNvPr id="7" name="Grafik 6" descr="Ein Bild, das Text, Klavier, Screenshot, Musik enthält.&#10;&#10;Automatisch generierte Beschreibung">
            <a:extLst>
              <a:ext uri="{FF2B5EF4-FFF2-40B4-BE49-F238E27FC236}">
                <a16:creationId xmlns:a16="http://schemas.microsoft.com/office/drawing/2014/main" id="{79D7F81D-F9EB-00EC-573F-1A3FA94DD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48" y="913606"/>
            <a:ext cx="702945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37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7D6B08-9ACA-A2B0-A917-D38DE908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8" y="79370"/>
            <a:ext cx="6796094" cy="1325563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VAT: (</a:t>
            </a:r>
            <a:r>
              <a:rPr lang="de-DE" dirty="0" err="1">
                <a:solidFill>
                  <a:schemeClr val="accent1"/>
                </a:solidFill>
              </a:rPr>
              <a:t>is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reducing</a:t>
            </a:r>
            <a:r>
              <a:rPr lang="de-DE" dirty="0">
                <a:solidFill>
                  <a:schemeClr val="accent1"/>
                </a:solidFill>
              </a:rPr>
              <a:t>) a game </a:t>
            </a:r>
            <a:r>
              <a:rPr lang="de-DE" dirty="0" err="1">
                <a:solidFill>
                  <a:schemeClr val="accent1"/>
                </a:solidFill>
              </a:rPr>
              <a:t>changer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for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the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sector</a:t>
            </a:r>
            <a:r>
              <a:rPr lang="de-DE" dirty="0">
                <a:solidFill>
                  <a:schemeClr val="accent1"/>
                </a:solidFill>
              </a:rPr>
              <a:t>?</a:t>
            </a:r>
          </a:p>
        </p:txBody>
      </p:sp>
      <p:pic>
        <p:nvPicPr>
          <p:cNvPr id="7" name="Grafik 6" descr="Ein Bild, das Text, Display, Anzeigegerät, Multimedia enthält.&#10;&#10;Automatisch generierte Beschreibung">
            <a:extLst>
              <a:ext uri="{FF2B5EF4-FFF2-40B4-BE49-F238E27FC236}">
                <a16:creationId xmlns:a16="http://schemas.microsoft.com/office/drawing/2014/main" id="{CEA1286C-1184-DDE8-DE3F-33D1BB943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926" y="1404933"/>
            <a:ext cx="7772400" cy="5829300"/>
          </a:xfrm>
          <a:prstGeom prst="rect">
            <a:avLst/>
          </a:prstGeom>
        </p:spPr>
      </p:pic>
      <p:pic>
        <p:nvPicPr>
          <p:cNvPr id="5" name="Inhaltsplatzhalter 4" descr="Ein Bild, das Text, Screenshot, Computer, Anzeigegerät enthält.&#10;&#10;Automatisch generierte Beschreibung">
            <a:extLst>
              <a:ext uri="{FF2B5EF4-FFF2-40B4-BE49-F238E27FC236}">
                <a16:creationId xmlns:a16="http://schemas.microsoft.com/office/drawing/2014/main" id="{225C928C-3CD2-1B43-16DC-D25947293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1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557219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</Words>
  <Application>Microsoft Macintosh PowerPoint</Application>
  <PresentationFormat>Breitbild</PresentationFormat>
  <Paragraphs>20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IHRSA European Congress 2023 Lisbon, Portugal: A brief summary</vt:lpstr>
      <vt:lpstr>First European Congress since 2019</vt:lpstr>
      <vt:lpstr>Opening day sessions: Intro IHRSA President Liz Clark / Generative AI: The Potential of ChatGPT in Sports </vt:lpstr>
      <vt:lpstr>Portugal Activo Initiatives – Ana Damaso</vt:lpstr>
      <vt:lpstr>Wednesday 18.10.23: Early morning workout</vt:lpstr>
      <vt:lpstr>From Good to Great – Pete Cohan / Around the Europe in 60 minutes panel discussion</vt:lpstr>
      <vt:lpstr>GenZ &amp; Millenials – Silke Hensel, RSC</vt:lpstr>
      <vt:lpstr>McKinsey Session: Game-changing Trends</vt:lpstr>
      <vt:lpstr>VAT: (is reducing) a game changer for the sector?</vt:lpstr>
      <vt:lpstr>Fitness Technology Landscape – Sander van der Born</vt:lpstr>
      <vt:lpstr>The Fitness Industry Leader of 2023 – Juan del Rio Nieto, Viva Gym Group</vt:lpstr>
      <vt:lpstr>Sponsor Showcase and Networking</vt:lpstr>
      <vt:lpstr>Club Tours: Solinca, Bhout and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IHRSA European Congress 2023</dc:title>
  <dc:creator>julianpdmuench@gmail.com</dc:creator>
  <cp:lastModifiedBy>julianpdmuench@gmail.com</cp:lastModifiedBy>
  <cp:revision>8</cp:revision>
  <dcterms:created xsi:type="dcterms:W3CDTF">2023-10-20T12:49:40Z</dcterms:created>
  <dcterms:modified xsi:type="dcterms:W3CDTF">2023-10-21T07:59:11Z</dcterms:modified>
</cp:coreProperties>
</file>